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9144000" cy="6858000"/>
  <p:notesSz cx="6858000" cy="9144000"/>
  <p:defaultTextStyle>
    <a:lvl1pPr>
      <a:defRPr>
        <a:latin typeface="Corbel"/>
        <a:ea typeface="Corbel"/>
        <a:cs typeface="Corbel"/>
        <a:sym typeface="Corbel"/>
      </a:defRPr>
    </a:lvl1pPr>
    <a:lvl2pPr indent="457200">
      <a:defRPr>
        <a:latin typeface="Corbel"/>
        <a:ea typeface="Corbel"/>
        <a:cs typeface="Corbel"/>
        <a:sym typeface="Corbel"/>
      </a:defRPr>
    </a:lvl2pPr>
    <a:lvl3pPr indent="914400">
      <a:defRPr>
        <a:latin typeface="Corbel"/>
        <a:ea typeface="Corbel"/>
        <a:cs typeface="Corbel"/>
        <a:sym typeface="Corbel"/>
      </a:defRPr>
    </a:lvl3pPr>
    <a:lvl4pPr indent="1371600">
      <a:defRPr>
        <a:latin typeface="Corbel"/>
        <a:ea typeface="Corbel"/>
        <a:cs typeface="Corbel"/>
        <a:sym typeface="Corbel"/>
      </a:defRPr>
    </a:lvl4pPr>
    <a:lvl5pPr indent="1828800">
      <a:defRPr>
        <a:latin typeface="Corbel"/>
        <a:ea typeface="Corbel"/>
        <a:cs typeface="Corbel"/>
        <a:sym typeface="Corbel"/>
      </a:defRPr>
    </a:lvl5pPr>
    <a:lvl6pPr indent="2286000">
      <a:defRPr>
        <a:latin typeface="Corbel"/>
        <a:ea typeface="Corbel"/>
        <a:cs typeface="Corbel"/>
        <a:sym typeface="Corbel"/>
      </a:defRPr>
    </a:lvl6pPr>
    <a:lvl7pPr indent="2743200">
      <a:defRPr>
        <a:latin typeface="Corbel"/>
        <a:ea typeface="Corbel"/>
        <a:cs typeface="Corbel"/>
        <a:sym typeface="Corbel"/>
      </a:defRPr>
    </a:lvl7pPr>
    <a:lvl8pPr indent="3200400">
      <a:defRPr>
        <a:latin typeface="Corbel"/>
        <a:ea typeface="Corbel"/>
        <a:cs typeface="Corbel"/>
        <a:sym typeface="Corbel"/>
      </a:defRPr>
    </a:lvl8pPr>
    <a:lvl9pPr indent="3657600">
      <a:defRPr>
        <a:latin typeface="Corbel"/>
        <a:ea typeface="Corbel"/>
        <a:cs typeface="Corbel"/>
        <a:sym typeface="Corbe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7EECD"/>
          </a:solidFill>
        </a:fill>
      </a:tcStyle>
    </a:wholeTbl>
    <a:band2H>
      <a:tcTxStyle b="def" i="def"/>
      <a:tcStyle>
        <a:tcBdr/>
        <a:fill>
          <a:solidFill>
            <a:srgbClr val="ECF7E7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FD13B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E6CA"/>
          </a:solidFill>
        </a:fill>
      </a:tcStyle>
    </a:wholeTbl>
    <a:band2H>
      <a:tcTxStyle b="def" i="def"/>
      <a:tcStyle>
        <a:tcBdr/>
        <a:fill>
          <a:solidFill>
            <a:srgbClr val="FFF3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EB80A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E4DF"/>
          </a:solidFill>
        </a:fill>
      </a:tcStyle>
    </a:wholeTbl>
    <a:band2H>
      <a:tcTxStyle b="def" i="def"/>
      <a:tcStyle>
        <a:tcBdr/>
        <a:fill>
          <a:solidFill>
            <a:srgbClr val="E7F2E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AB39F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D13B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D13B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6" name="Shape 16"/>
          <p:cNvSpPr/>
          <p:nvPr/>
        </p:nvSpPr>
        <p:spPr>
          <a:xfrm>
            <a:off x="-1" y="-2"/>
            <a:ext cx="365762" cy="68544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" name="Shape 17"/>
          <p:cNvSpPr/>
          <p:nvPr/>
        </p:nvSpPr>
        <p:spPr>
          <a:xfrm>
            <a:off x="309557" y="680477"/>
            <a:ext cx="45721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" name="Shape 18"/>
          <p:cNvSpPr/>
          <p:nvPr/>
        </p:nvSpPr>
        <p:spPr>
          <a:xfrm>
            <a:off x="269072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" name="Shape 19"/>
          <p:cNvSpPr/>
          <p:nvPr/>
        </p:nvSpPr>
        <p:spPr>
          <a:xfrm>
            <a:off x="25002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Shape 20"/>
          <p:cNvSpPr/>
          <p:nvPr/>
        </p:nvSpPr>
        <p:spPr>
          <a:xfrm>
            <a:off x="221768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914400" y="4343400"/>
            <a:ext cx="7772400" cy="2514600"/>
          </a:xfrm>
          <a:prstGeom prst="rect">
            <a:avLst/>
          </a:prstGeom>
        </p:spPr>
        <p:txBody>
          <a:bodyPr/>
          <a:lstStyle>
            <a:lvl1pPr marR="9144">
              <a:defRPr b="1" cap="all" spc="0"/>
            </a:lvl1pPr>
          </a:lstStyle>
          <a:p>
            <a:pPr lvl="0">
              <a:defRPr b="0" cap="none" sz="1800">
                <a:solidFill>
                  <a:srgbClr val="000000"/>
                </a:solidFill>
              </a:defRPr>
            </a:pPr>
            <a:r>
              <a:rPr b="1" cap="all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14400" y="1120139"/>
            <a:ext cx="7772400" cy="322326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000"/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  <a:defRPr sz="2000"/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  <a:defRPr sz="2000"/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  <a:defRPr sz="2000"/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첫 번째 줄</a:t>
            </a:r>
            <a:endParaRPr sz="2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두 번째 줄</a:t>
            </a:r>
            <a:endParaRPr sz="2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세 번째 줄</a:t>
            </a:r>
            <a:endParaRPr sz="2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네 번째 줄</a:t>
            </a:r>
            <a:endParaRPr sz="2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23" name="Shape 23"/>
          <p:cNvSpPr/>
          <p:nvPr/>
        </p:nvSpPr>
        <p:spPr>
          <a:xfrm>
            <a:off x="255291" y="5047393"/>
            <a:ext cx="73153" cy="1691641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" name="Shape 24"/>
          <p:cNvSpPr/>
          <p:nvPr/>
        </p:nvSpPr>
        <p:spPr>
          <a:xfrm>
            <a:off x="255291" y="4796818"/>
            <a:ext cx="73153" cy="22860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" name="Shape 25"/>
          <p:cNvSpPr/>
          <p:nvPr/>
        </p:nvSpPr>
        <p:spPr>
          <a:xfrm>
            <a:off x="255291" y="4637685"/>
            <a:ext cx="73153" cy="1371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" name="Shape 26"/>
          <p:cNvSpPr/>
          <p:nvPr/>
        </p:nvSpPr>
        <p:spPr>
          <a:xfrm>
            <a:off x="255291" y="4542559"/>
            <a:ext cx="73153" cy="73153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4828952" y="2140688"/>
            <a:ext cx="4322137" cy="4724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5684" y="9755"/>
                </a:lnTo>
                <a:lnTo>
                  <a:pt x="21600" y="0"/>
                </a:lnTo>
                <a:lnTo>
                  <a:pt x="21600" y="348"/>
                </a:lnTo>
                <a:lnTo>
                  <a:pt x="5874" y="9915"/>
                </a:lnTo>
                <a:lnTo>
                  <a:pt x="379" y="21600"/>
                </a:lnTo>
                <a:close/>
              </a:path>
            </a:pathLst>
          </a:custGeom>
          <a:ln w="3175">
            <a:solidFill>
              <a:srgbClr val="EA157A">
                <a:alpha val="52999"/>
              </a:srgbClr>
            </a:solidFill>
            <a:round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Shape 33"/>
          <p:cNvSpPr/>
          <p:nvPr/>
        </p:nvSpPr>
        <p:spPr>
          <a:xfrm>
            <a:off x="373965" y="-1"/>
            <a:ext cx="5514537" cy="6615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349"/>
                </a:moveTo>
                <a:lnTo>
                  <a:pt x="0" y="21600"/>
                </a:lnTo>
                <a:lnTo>
                  <a:pt x="21600" y="13814"/>
                </a:lnTo>
                <a:lnTo>
                  <a:pt x="17753" y="0"/>
                </a:lnTo>
                <a:lnTo>
                  <a:pt x="17458" y="0"/>
                </a:lnTo>
                <a:lnTo>
                  <a:pt x="21360" y="13704"/>
                </a:lnTo>
                <a:lnTo>
                  <a:pt x="0" y="21349"/>
                </a:lnTo>
                <a:close/>
              </a:path>
            </a:pathLst>
          </a:custGeom>
          <a:ln w="3175">
            <a:solidFill>
              <a:srgbClr val="EA157A">
                <a:alpha val="52999"/>
              </a:srgbClr>
            </a:solidFill>
            <a:round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Shape 34"/>
          <p:cNvSpPr/>
          <p:nvPr/>
        </p:nvSpPr>
        <p:spPr>
          <a:xfrm rot="5236414">
            <a:off x="4462127" y="1483599"/>
            <a:ext cx="4114801" cy="1188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solidFill>
            <a:srgbClr val="576986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" name="Shape 35"/>
          <p:cNvSpPr/>
          <p:nvPr/>
        </p:nvSpPr>
        <p:spPr>
          <a:xfrm>
            <a:off x="5943600" y="0"/>
            <a:ext cx="2743200" cy="426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800" y="0"/>
                </a:moveTo>
                <a:lnTo>
                  <a:pt x="21600" y="0"/>
                </a:lnTo>
                <a:lnTo>
                  <a:pt x="0" y="21600"/>
                </a:lnTo>
                <a:lnTo>
                  <a:pt x="138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" name="Shape 36"/>
          <p:cNvSpPr/>
          <p:nvPr/>
        </p:nvSpPr>
        <p:spPr>
          <a:xfrm>
            <a:off x="5943600" y="4267200"/>
            <a:ext cx="3200400" cy="1143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720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" name="Shape 37"/>
          <p:cNvSpPr/>
          <p:nvPr/>
        </p:nvSpPr>
        <p:spPr>
          <a:xfrm>
            <a:off x="5943600" y="0"/>
            <a:ext cx="1371600" cy="426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  <a:lnTo>
                  <a:pt x="1920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" name="Shape 38"/>
          <p:cNvSpPr/>
          <p:nvPr/>
        </p:nvSpPr>
        <p:spPr>
          <a:xfrm>
            <a:off x="5948362" y="4246562"/>
            <a:ext cx="2090738" cy="2611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565" y="21600"/>
                </a:moveTo>
                <a:lnTo>
                  <a:pt x="21600" y="21600"/>
                </a:lnTo>
                <a:lnTo>
                  <a:pt x="0" y="0"/>
                </a:lnTo>
                <a:lnTo>
                  <a:pt x="17565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" name="Shape 39"/>
          <p:cNvSpPr/>
          <p:nvPr/>
        </p:nvSpPr>
        <p:spPr>
          <a:xfrm>
            <a:off x="5943600" y="4267200"/>
            <a:ext cx="16002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  <a:lnTo>
                  <a:pt x="20571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5943600" y="1371600"/>
            <a:ext cx="3200400" cy="289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705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" name="Shape 41"/>
          <p:cNvSpPr/>
          <p:nvPr/>
        </p:nvSpPr>
        <p:spPr>
          <a:xfrm>
            <a:off x="5943600" y="1752600"/>
            <a:ext cx="3200400" cy="2514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  <a:lnTo>
                  <a:pt x="21600" y="655"/>
                </a:lnTo>
                <a:lnTo>
                  <a:pt x="2160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" name="Shape 42"/>
          <p:cNvSpPr/>
          <p:nvPr/>
        </p:nvSpPr>
        <p:spPr>
          <a:xfrm>
            <a:off x="990600" y="4267200"/>
            <a:ext cx="49530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  <a:lnTo>
                  <a:pt x="7311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3" name="Shape 43"/>
          <p:cNvSpPr/>
          <p:nvPr/>
        </p:nvSpPr>
        <p:spPr>
          <a:xfrm>
            <a:off x="533400" y="4267200"/>
            <a:ext cx="53340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  <a:lnTo>
                  <a:pt x="926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366823" y="2438400"/>
            <a:ext cx="5562601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200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" name="Shape 45"/>
          <p:cNvSpPr/>
          <p:nvPr/>
        </p:nvSpPr>
        <p:spPr>
          <a:xfrm>
            <a:off x="366823" y="2133600"/>
            <a:ext cx="5638801" cy="213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0" y="771"/>
                </a:lnTo>
                <a:lnTo>
                  <a:pt x="0" y="0"/>
                </a:lnTo>
                <a:close/>
              </a:path>
            </a:pathLst>
          </a:custGeom>
          <a:solidFill>
            <a:srgbClr val="546888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" name="Shape 46"/>
          <p:cNvSpPr/>
          <p:nvPr/>
        </p:nvSpPr>
        <p:spPr>
          <a:xfrm>
            <a:off x="4572000" y="4267200"/>
            <a:ext cx="1371600" cy="259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400" y="2160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576986">
              <a:alpha val="3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706902" y="1351671"/>
            <a:ext cx="5718048" cy="2691988"/>
          </a:xfrm>
          <a:prstGeom prst="rect">
            <a:avLst/>
          </a:prstGeom>
        </p:spPr>
        <p:txBody>
          <a:bodyPr lIns="0" tIns="0" rIns="0" bIns="0"/>
          <a:lstStyle>
            <a:lvl1pPr marL="0" indent="54864">
              <a:buClrTx/>
              <a:buSzTx/>
              <a:buFontTx/>
              <a:buNone/>
              <a:defRPr sz="2000"/>
            </a:lvl1pPr>
            <a:lvl2pPr marL="0" indent="454913">
              <a:buClrTx/>
              <a:buSzTx/>
              <a:buFontTx/>
              <a:buNone/>
              <a:defRPr sz="2000"/>
            </a:lvl2pPr>
            <a:lvl3pPr marL="0" indent="768096">
              <a:buClrTx/>
              <a:buSzTx/>
              <a:buFontTx/>
              <a:buNone/>
              <a:defRPr sz="2000"/>
            </a:lvl3pPr>
            <a:lvl4pPr marL="0" indent="1033272">
              <a:buClrTx/>
              <a:buSzTx/>
              <a:buFontTx/>
              <a:buNone/>
              <a:defRPr sz="2000"/>
            </a:lvl4pPr>
            <a:lvl5pPr marL="0" indent="1271016">
              <a:buClrTx/>
              <a:buSzTx/>
              <a:buFontTx/>
              <a:buNone/>
              <a:defRPr sz="2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첫 번째 줄</a:t>
            </a:r>
            <a:endParaRPr sz="2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두 번째 줄</a:t>
            </a:r>
            <a:endParaRPr sz="2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세 번째 줄</a:t>
            </a:r>
            <a:endParaRPr sz="2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네 번째 줄</a:t>
            </a:r>
            <a:endParaRPr sz="2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48" name="Shape 4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9" name="Shape 49"/>
          <p:cNvSpPr/>
          <p:nvPr/>
        </p:nvSpPr>
        <p:spPr>
          <a:xfrm>
            <a:off x="363160" y="402263"/>
            <a:ext cx="8503920" cy="886266"/>
          </a:xfrm>
          <a:prstGeom prst="rect">
            <a:avLst/>
          </a:prstGeom>
          <a:solidFill>
            <a:srgbClr val="576986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0" name="Shape 50"/>
          <p:cNvSpPr/>
          <p:nvPr>
            <p:ph type="title"/>
          </p:nvPr>
        </p:nvSpPr>
        <p:spPr>
          <a:xfrm>
            <a:off x="706902" y="512063"/>
            <a:ext cx="8156448" cy="839609"/>
          </a:xfrm>
          <a:prstGeom prst="rect">
            <a:avLst/>
          </a:prstGeom>
        </p:spPr>
        <p:txBody>
          <a:bodyPr/>
          <a:lstStyle>
            <a:lvl1pPr>
              <a:defRPr spc="-150" sz="38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50" sz="38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51" name="Shape 51"/>
          <p:cNvSpPr/>
          <p:nvPr/>
        </p:nvSpPr>
        <p:spPr>
          <a:xfrm flipH="1">
            <a:off x="371538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" name="Shape 52"/>
          <p:cNvSpPr/>
          <p:nvPr/>
        </p:nvSpPr>
        <p:spPr>
          <a:xfrm flipH="1">
            <a:off x="411109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" name="Shape 53"/>
          <p:cNvSpPr/>
          <p:nvPr/>
        </p:nvSpPr>
        <p:spPr>
          <a:xfrm flipH="1">
            <a:off x="44845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/>
        </p:nvSpPr>
        <p:spPr>
          <a:xfrm flipH="1">
            <a:off x="476702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5" name="Shape 55"/>
          <p:cNvSpPr/>
          <p:nvPr/>
        </p:nvSpPr>
        <p:spPr>
          <a:xfrm>
            <a:off x="500477" y="680477"/>
            <a:ext cx="36577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xfrm>
            <a:off x="457200" y="512063"/>
            <a:ext cx="8229600" cy="1258439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464343" y="1770501"/>
            <a:ext cx="4038601" cy="50875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88288" indent="-333375">
              <a:defRPr sz="2800"/>
            </a:lvl2pPr>
            <a:lvl3pPr marL="1088136" indent="-320039">
              <a:defRPr sz="2800"/>
            </a:lvl3pPr>
            <a:lvl4pPr marL="1388872" indent="-355600">
              <a:defRPr sz="2800"/>
            </a:lvl4pPr>
            <a:lvl5pPr marL="1598167" indent="-327151"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첫 번째 줄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두 번째 줄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세 번째 줄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네 번째 줄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59" name="Shape 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rgbClr val="576986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" name="Shape 62"/>
          <p:cNvSpPr/>
          <p:nvPr>
            <p:ph type="title"/>
          </p:nvPr>
        </p:nvSpPr>
        <p:spPr>
          <a:xfrm>
            <a:off x="504823" y="512063"/>
            <a:ext cx="7772401" cy="1169925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457200" y="1681988"/>
            <a:ext cx="4040188" cy="895287"/>
          </a:xfrm>
          <a:prstGeom prst="rect">
            <a:avLst/>
          </a:prstGeom>
        </p:spPr>
        <p:txBody>
          <a:bodyPr anchor="ctr"/>
          <a:lstStyle>
            <a:lvl1pPr marL="0" indent="73152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1pPr>
            <a:lvl2pPr marL="0" indent="454913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2pPr>
            <a:lvl3pPr marL="0" indent="768096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3pPr>
            <a:lvl4pPr marL="0" indent="1033272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4pPr>
            <a:lvl5pPr marL="0" indent="1271016">
              <a:buClrTx/>
              <a:buSzTx/>
              <a:buFontTx/>
              <a:buNone/>
              <a:defRPr sz="2400">
                <a:solidFill>
                  <a:srgbClr val="EA157A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첫 번째 줄</a:t>
            </a:r>
            <a:endParaRPr sz="2400">
              <a:solidFill>
                <a:srgbClr val="EA157A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두 번째 줄</a:t>
            </a:r>
            <a:endParaRPr sz="2400">
              <a:solidFill>
                <a:srgbClr val="EA157A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세 번째 줄</a:t>
            </a:r>
            <a:endParaRPr sz="2400">
              <a:solidFill>
                <a:srgbClr val="EA157A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네 번째 줄</a:t>
            </a:r>
            <a:endParaRPr sz="2400">
              <a:solidFill>
                <a:srgbClr val="EA157A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A157A"/>
                </a:solidFill>
              </a:rPr>
              <a:t>본문 다섯 번째 줄</a:t>
            </a:r>
          </a:p>
        </p:txBody>
      </p:sp>
      <p:sp>
        <p:nvSpPr>
          <p:cNvPr id="64" name="Shape 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65" name="Shape 65"/>
          <p:cNvSpPr/>
          <p:nvPr/>
        </p:nvSpPr>
        <p:spPr>
          <a:xfrm>
            <a:off x="87790" y="680477"/>
            <a:ext cx="45721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" name="Shape 66"/>
          <p:cNvSpPr/>
          <p:nvPr/>
        </p:nvSpPr>
        <p:spPr>
          <a:xfrm>
            <a:off x="47305" y="680477"/>
            <a:ext cx="27432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7" name="Shape 67"/>
          <p:cNvSpPr/>
          <p:nvPr/>
        </p:nvSpPr>
        <p:spPr>
          <a:xfrm>
            <a:off x="28252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8" name="Shape 68"/>
          <p:cNvSpPr/>
          <p:nvPr/>
        </p:nvSpPr>
        <p:spPr>
          <a:xfrm>
            <a:off x="-1" y="680477"/>
            <a:ext cx="9146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9" name="Shape 69"/>
          <p:cNvSpPr/>
          <p:nvPr/>
        </p:nvSpPr>
        <p:spPr>
          <a:xfrm flipH="1">
            <a:off x="149770" y="680477"/>
            <a:ext cx="27432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" name="Shape 70"/>
          <p:cNvSpPr/>
          <p:nvPr/>
        </p:nvSpPr>
        <p:spPr>
          <a:xfrm flipH="1">
            <a:off x="189340" y="680477"/>
            <a:ext cx="27433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" name="Shape 71"/>
          <p:cNvSpPr/>
          <p:nvPr/>
        </p:nvSpPr>
        <p:spPr>
          <a:xfrm flipH="1">
            <a:off x="226681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2" name="Shape 72"/>
          <p:cNvSpPr/>
          <p:nvPr/>
        </p:nvSpPr>
        <p:spPr>
          <a:xfrm flipH="1">
            <a:off x="254934" y="680477"/>
            <a:ext cx="9145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278709" y="680477"/>
            <a:ext cx="36577" cy="3657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title"/>
          </p:nvPr>
        </p:nvSpPr>
        <p:spPr>
          <a:xfrm>
            <a:off x="914400" y="512063"/>
            <a:ext cx="7772400" cy="1088137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xfrm>
            <a:off x="685800" y="273050"/>
            <a:ext cx="8229600" cy="1162050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36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685800" y="1435100"/>
            <a:ext cx="2514600" cy="5422900"/>
          </a:xfrm>
          <a:prstGeom prst="rect">
            <a:avLst/>
          </a:prstGeom>
        </p:spPr>
        <p:txBody>
          <a:bodyPr/>
          <a:lstStyle>
            <a:lvl1pPr marL="0" indent="54864">
              <a:buClrTx/>
              <a:buSzTx/>
              <a:buFontTx/>
              <a:buNone/>
              <a:defRPr sz="1800"/>
            </a:lvl1pPr>
            <a:lvl2pPr marL="0" indent="454913">
              <a:buClrTx/>
              <a:buSzTx/>
              <a:buFontTx/>
              <a:buNone/>
              <a:defRPr sz="1800"/>
            </a:lvl2pPr>
            <a:lvl3pPr marL="0" indent="768096">
              <a:buClrTx/>
              <a:buSzTx/>
              <a:buFontTx/>
              <a:buNone/>
              <a:defRPr sz="1800"/>
            </a:lvl3pPr>
            <a:lvl4pPr marL="0" indent="1033272">
              <a:buClrTx/>
              <a:buSzTx/>
              <a:buFontTx/>
              <a:buNone/>
              <a:defRPr sz="1800"/>
            </a:lvl4pPr>
            <a:lvl5pPr marL="0" indent="1271016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첫 번째 줄</a:t>
            </a:r>
            <a:endParaRPr>
              <a:solidFill>
                <a:srgbClr val="FFFFFF"/>
              </a:solidFill>
            </a:endParaRP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두 번째 줄</a:t>
            </a:r>
            <a:endParaRPr>
              <a:solidFill>
                <a:srgbClr val="FFFFFF"/>
              </a:solidFill>
            </a:endParaRP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세 번째 줄</a:t>
            </a:r>
            <a:endParaRPr>
              <a:solidFill>
                <a:srgbClr val="FFFFFF"/>
              </a:solidFill>
            </a:endParaRP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네 번째 줄</a:t>
            </a:r>
            <a:endParaRPr>
              <a:solidFill>
                <a:srgbClr val="FFFFFF"/>
              </a:solidFill>
            </a:endParaRP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368031" y="0"/>
            <a:ext cx="8778242" cy="1878036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5" name="Shape 85"/>
          <p:cNvSpPr/>
          <p:nvPr/>
        </p:nvSpPr>
        <p:spPr>
          <a:xfrm>
            <a:off x="363194" y="1886298"/>
            <a:ext cx="8782624" cy="1"/>
          </a:xfrm>
          <a:prstGeom prst="line">
            <a:avLst/>
          </a:prstGeom>
          <a:ln w="19050">
            <a:solidFill>
              <a:srgbClr val="FFFFFF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grpSp>
        <p:nvGrpSpPr>
          <p:cNvPr id="89" name="Group 89"/>
          <p:cNvGrpSpPr/>
          <p:nvPr/>
        </p:nvGrpSpPr>
        <p:grpSpPr>
          <a:xfrm>
            <a:off x="8516729" y="1217051"/>
            <a:ext cx="128466" cy="132764"/>
            <a:chOff x="0" y="0"/>
            <a:chExt cx="128465" cy="132762"/>
          </a:xfrm>
        </p:grpSpPr>
        <p:sp>
          <p:nvSpPr>
            <p:cNvPr id="86" name="Shape 86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87" name="Shape 87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88" name="Shape 88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sp>
        <p:nvSpPr>
          <p:cNvPr id="90" name="Shape 90"/>
          <p:cNvSpPr/>
          <p:nvPr>
            <p:ph type="title"/>
          </p:nvPr>
        </p:nvSpPr>
        <p:spPr>
          <a:xfrm>
            <a:off x="914400" y="0"/>
            <a:ext cx="6858000" cy="1143000"/>
          </a:xfrm>
          <a:prstGeom prst="rect">
            <a:avLst/>
          </a:prstGeom>
        </p:spPr>
        <p:txBody>
          <a:bodyPr anchor="b"/>
          <a:lstStyle>
            <a:lvl1pPr>
              <a:defRPr sz="21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21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xfrm>
            <a:off x="914400" y="1150144"/>
            <a:ext cx="6858000" cy="2400301"/>
          </a:xfrm>
          <a:prstGeom prst="rect">
            <a:avLst/>
          </a:prstGeom>
        </p:spPr>
        <p:txBody>
          <a:bodyPr/>
          <a:lstStyle>
            <a:lvl1pPr marL="0" indent="27432">
              <a:spcBef>
                <a:spcPts val="0"/>
              </a:spcBef>
              <a:buClrTx/>
              <a:buSzTx/>
              <a:buFontTx/>
              <a:buNone/>
              <a:defRPr sz="1400"/>
            </a:lvl1pPr>
            <a:lvl2pPr marL="788288" indent="-333375">
              <a:spcBef>
                <a:spcPts val="0"/>
              </a:spcBef>
              <a:buClrTx/>
              <a:buFontTx/>
              <a:defRPr sz="1400"/>
            </a:lvl2pPr>
            <a:lvl3pPr marL="1088136" indent="-320039">
              <a:spcBef>
                <a:spcPts val="0"/>
              </a:spcBef>
              <a:buClrTx/>
              <a:buFontTx/>
              <a:defRPr sz="1400"/>
            </a:lvl3pPr>
            <a:lvl4pPr marL="1388872" indent="-355600">
              <a:spcBef>
                <a:spcPts val="0"/>
              </a:spcBef>
              <a:buClrTx/>
              <a:buFontTx/>
              <a:defRPr sz="1400"/>
            </a:lvl4pPr>
            <a:lvl5pPr marL="1598167" indent="-327151">
              <a:spcBef>
                <a:spcPts val="0"/>
              </a:spcBef>
              <a:buClrTx/>
              <a:buFontTx/>
              <a:defRPr sz="1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첫 번째 줄</a:t>
            </a:r>
            <a:endParaRPr sz="14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두 번째 줄</a:t>
            </a:r>
            <a:endParaRPr sz="14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세 번째 줄</a:t>
            </a:r>
            <a:endParaRPr sz="14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네 번째 줄</a:t>
            </a:r>
            <a:endParaRPr sz="14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본문 다섯 번째 줄</a:t>
            </a:r>
          </a:p>
        </p:txBody>
      </p:sp>
      <p:grpSp>
        <p:nvGrpSpPr>
          <p:cNvPr id="95" name="Group 95"/>
          <p:cNvGrpSpPr/>
          <p:nvPr/>
        </p:nvGrpSpPr>
        <p:grpSpPr>
          <a:xfrm>
            <a:off x="8669129" y="1369451"/>
            <a:ext cx="128466" cy="132764"/>
            <a:chOff x="0" y="0"/>
            <a:chExt cx="128465" cy="132762"/>
          </a:xfrm>
        </p:grpSpPr>
        <p:sp>
          <p:nvSpPr>
            <p:cNvPr id="92" name="Shape 92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3" name="Shape 93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4" name="Shape 94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8322236" y="1472614"/>
            <a:ext cx="128466" cy="132764"/>
            <a:chOff x="0" y="0"/>
            <a:chExt cx="128465" cy="132762"/>
          </a:xfrm>
        </p:grpSpPr>
        <p:sp>
          <p:nvSpPr>
            <p:cNvPr id="96" name="Shape 96"/>
            <p:cNvSpPr/>
            <p:nvPr/>
          </p:nvSpPr>
          <p:spPr>
            <a:xfrm>
              <a:off x="55859" y="-1"/>
              <a:ext cx="72607" cy="66007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7" name="Shape 97"/>
            <p:cNvSpPr/>
            <p:nvPr/>
          </p:nvSpPr>
          <p:spPr>
            <a:xfrm flipV="1">
              <a:off x="-1" y="66008"/>
              <a:ext cx="103162" cy="35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  <p:sp>
          <p:nvSpPr>
            <p:cNvPr id="98" name="Shape 98"/>
            <p:cNvSpPr/>
            <p:nvPr/>
          </p:nvSpPr>
          <p:spPr>
            <a:xfrm flipV="1">
              <a:off x="55858" y="65252"/>
              <a:ext cx="72607" cy="67511"/>
            </a:xfrm>
            <a:prstGeom prst="line">
              <a:avLst/>
            </a:prstGeom>
            <a:noFill/>
            <a:ln w="25400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</a:p>
          </p:txBody>
        </p:sp>
      </p:grpSp>
      <p:sp>
        <p:nvSpPr>
          <p:cNvPr id="100" name="Shape 100"/>
          <p:cNvSpPr/>
          <p:nvPr>
            <p:ph type="sldNum" sz="quarter" idx="2"/>
          </p:nvPr>
        </p:nvSpPr>
        <p:spPr>
          <a:xfrm>
            <a:off x="8610600" y="151383"/>
            <a:ext cx="457200" cy="269241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03" name="Shape 10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xfrm>
            <a:off x="6629400" y="0"/>
            <a:ext cx="1981200" cy="6400804"/>
          </a:xfrm>
          <a:prstGeom prst="rect">
            <a:avLst/>
          </a:prstGeom>
        </p:spPr>
        <p:txBody>
          <a:bodyPr anchor="ctr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xfrm>
            <a:off x="609600" y="274639"/>
            <a:ext cx="5867400" cy="658336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08" name="Shape 10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876A9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-2"/>
            <a:ext cx="365762" cy="68544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255291" y="5047393"/>
            <a:ext cx="73153" cy="1691641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255291" y="4796818"/>
            <a:ext cx="73153" cy="22860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" name="Shape 5"/>
          <p:cNvSpPr/>
          <p:nvPr/>
        </p:nvSpPr>
        <p:spPr>
          <a:xfrm>
            <a:off x="255291" y="4637685"/>
            <a:ext cx="73153" cy="137161"/>
          </a:xfrm>
          <a:prstGeom prst="rect">
            <a:avLst/>
          </a:prstGeom>
          <a:solidFill>
            <a:srgbClr val="4E5B6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" name="Shape 6"/>
          <p:cNvSpPr/>
          <p:nvPr/>
        </p:nvSpPr>
        <p:spPr>
          <a:xfrm>
            <a:off x="255291" y="4542559"/>
            <a:ext cx="73153" cy="73153"/>
          </a:xfrm>
          <a:prstGeom prst="rect">
            <a:avLst/>
          </a:prstGeom>
          <a:solidFill>
            <a:srgbClr val="EA157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" name="Shape 7"/>
          <p:cNvSpPr/>
          <p:nvPr/>
        </p:nvSpPr>
        <p:spPr>
          <a:xfrm>
            <a:off x="309557" y="680477"/>
            <a:ext cx="45721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269072" y="680477"/>
            <a:ext cx="27433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" name="Shape 9"/>
          <p:cNvSpPr/>
          <p:nvPr/>
        </p:nvSpPr>
        <p:spPr>
          <a:xfrm>
            <a:off x="250020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" name="Shape 10"/>
          <p:cNvSpPr/>
          <p:nvPr/>
        </p:nvSpPr>
        <p:spPr>
          <a:xfrm>
            <a:off x="221768" y="680477"/>
            <a:ext cx="9145" cy="36576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" name="Shape 11"/>
          <p:cNvSpPr/>
          <p:nvPr>
            <p:ph type="title"/>
          </p:nvPr>
        </p:nvSpPr>
        <p:spPr>
          <a:xfrm>
            <a:off x="914400" y="512063"/>
            <a:ext cx="7772400" cy="1271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제목 텍스트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914400" y="1783559"/>
            <a:ext cx="7772400" cy="507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첫 번째 줄</a:t>
            </a:r>
            <a:endParaRPr sz="3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두 번째 줄</a:t>
            </a:r>
            <a:endParaRPr sz="30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세 번째 줄</a:t>
            </a:r>
            <a:endParaRPr sz="30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네 번째 줄</a:t>
            </a:r>
            <a:endParaRPr sz="30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본문 다섯 번째 줄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8610600" y="6512560"/>
            <a:ext cx="4572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spAutoFit/>
          </a:bodyPr>
          <a:lstStyle>
            <a:lvl1pPr>
              <a:defRPr sz="1200">
                <a:solidFill>
                  <a:srgbClr val="D6EC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 advClick="1"/>
  <p:txStyles>
    <p:titleStyle>
      <a:lvl1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1pPr>
      <a:lvl2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2pPr>
      <a:lvl3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3pPr>
      <a:lvl4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4pPr>
      <a:lvl5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5pPr>
      <a:lvl6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6pPr>
      <a:lvl7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7pPr>
      <a:lvl8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8pPr>
      <a:lvl9pPr>
        <a:defRPr spc="-100" sz="4000">
          <a:solidFill>
            <a:srgbClr val="D6ECFF"/>
          </a:solidFill>
          <a:latin typeface="Consolas"/>
          <a:ea typeface="Consolas"/>
          <a:cs typeface="Consolas"/>
          <a:sym typeface="Consolas"/>
        </a:defRPr>
      </a:lvl9pPr>
    </p:titleStyle>
    <p:bodyStyle>
      <a:lvl1pPr marL="411480" indent="-342900">
        <a:spcBef>
          <a:spcPts val="700"/>
        </a:spcBef>
        <a:buClr>
          <a:srgbClr val="D6ECFF"/>
        </a:buClr>
        <a:buSzPct val="95000"/>
        <a:buFont typeface="Wingdings"/>
        <a:buChar char="▪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1pPr>
      <a:lvl2pPr marL="784625" indent="-329711">
        <a:spcBef>
          <a:spcPts val="700"/>
        </a:spcBef>
        <a:buClr>
          <a:srgbClr val="D6ECFF"/>
        </a:buClr>
        <a:buSzPct val="90000"/>
        <a:buFont typeface="Wingdings"/>
        <a:buChar char="▫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2pPr>
      <a:lvl3pPr marL="1053846" indent="-285750">
        <a:spcBef>
          <a:spcPts val="700"/>
        </a:spcBef>
        <a:buClr>
          <a:srgbClr val="D6ECFF"/>
        </a:buClr>
        <a:buSzPct val="100000"/>
        <a:buFont typeface="Wingdings"/>
        <a:buChar char="◾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3pPr>
      <a:lvl4pPr marL="1344999" indent="-311727">
        <a:spcBef>
          <a:spcPts val="700"/>
        </a:spcBef>
        <a:buClr>
          <a:srgbClr val="D6ECFF"/>
        </a:buClr>
        <a:buSzPct val="100000"/>
        <a:buFont typeface="Wingdings"/>
        <a:buChar char="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4pPr>
      <a:lvl5pPr marL="1586483" indent="-315467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5pPr>
      <a:lvl6pPr marL="1850135" indent="-35051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6pPr>
      <a:lvl7pPr marL="2061971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7pPr>
      <a:lvl8pPr marL="2253995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8pPr>
      <a:lvl9pPr marL="2446019" indent="-342899">
        <a:spcBef>
          <a:spcPts val="700"/>
        </a:spcBef>
        <a:buClr>
          <a:srgbClr val="D6ECFF"/>
        </a:buClr>
        <a:buSzPct val="100000"/>
        <a:buFont typeface="Wingdings"/>
        <a:buChar char="●"/>
        <a:defRPr sz="3000">
          <a:solidFill>
            <a:srgbClr val="FFFFFF"/>
          </a:solidFill>
          <a:latin typeface="Corbel"/>
          <a:ea typeface="Corbel"/>
          <a:cs typeface="Corbel"/>
          <a:sym typeface="Corbel"/>
        </a:defRPr>
      </a:lvl9pPr>
    </p:bodyStyle>
    <p:otherStyle>
      <a:lvl1pPr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1pPr>
      <a:lvl2pPr indent="457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2pPr>
      <a:lvl3pPr indent="9144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3pPr>
      <a:lvl4pPr indent="13716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4pPr>
      <a:lvl5pPr indent="18288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5pPr>
      <a:lvl6pPr indent="22860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6pPr>
      <a:lvl7pPr indent="27432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7pPr>
      <a:lvl8pPr indent="32004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8pPr>
      <a:lvl9pPr indent="3657600">
        <a:defRPr sz="1200">
          <a:solidFill>
            <a:schemeClr val="tx1"/>
          </a:solidFill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veldise/angular-practice" TargetMode="Externa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angularjs.org/api/ng/directive/ngTransclude" TargetMode="Externa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obicon.tistory.com/271" TargetMode="External"/><Relationship Id="rId3" Type="http://schemas.openxmlformats.org/officeDocument/2006/relationships/hyperlink" Target="http://www.nextree.co.kr/p4850/" TargetMode="External"/><Relationship Id="rId4" Type="http://schemas.openxmlformats.org/officeDocument/2006/relationships/hyperlink" Target="http://www.codinginsight.com/angularjs-directives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body" idx="1"/>
          </p:nvPr>
        </p:nvSpPr>
        <p:spPr>
          <a:xfrm>
            <a:off x="899591" y="1700808"/>
            <a:ext cx="7772401" cy="150876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directive 작성하기</a:t>
            </a:r>
          </a:p>
        </p:txBody>
      </p:sp>
      <p:sp>
        <p:nvSpPr>
          <p:cNvPr id="113" name="Shape 113"/>
          <p:cNvSpPr/>
          <p:nvPr/>
        </p:nvSpPr>
        <p:spPr>
          <a:xfrm>
            <a:off x="897359" y="3231271"/>
            <a:ext cx="7776866" cy="736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4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AngularJS </a:t>
            </a:r>
            <a:r>
              <a:rPr sz="4000">
                <a:solidFill>
                  <a:srgbClr val="FFFFFF"/>
                </a:solidFill>
              </a:rPr>
              <a:t>교육 </a:t>
            </a:r>
            <a:r>
              <a:rPr sz="4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r>
              <a:rPr sz="4000">
                <a:solidFill>
                  <a:srgbClr val="FFFFFF"/>
                </a:solidFill>
              </a:rPr>
              <a:t>차</a:t>
            </a:r>
          </a:p>
        </p:txBody>
      </p:sp>
      <p:sp>
        <p:nvSpPr>
          <p:cNvPr id="114" name="Shape 114"/>
          <p:cNvSpPr/>
          <p:nvPr/>
        </p:nvSpPr>
        <p:spPr>
          <a:xfrm>
            <a:off x="7365289" y="4455407"/>
            <a:ext cx="1065819" cy="62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 algn="r"/>
            <a:r>
              <a:rPr>
                <a:solidFill>
                  <a:srgbClr val="FFC000"/>
                </a:solidFill>
              </a:rPr>
              <a:t>AA</a:t>
            </a:r>
            <a:r>
              <a:rPr>
                <a:solidFill>
                  <a:srgbClr val="FFC000"/>
                </a:solidFill>
              </a:rPr>
              <a:t>연구팀</a:t>
            </a:r>
            <a:endParaRPr>
              <a:solidFill>
                <a:srgbClr val="FFC000"/>
              </a:solidFill>
            </a:endParaRPr>
          </a:p>
          <a:p>
            <a:pPr lvl="0" algn="r"/>
            <a:r>
              <a:rPr>
                <a:solidFill>
                  <a:srgbClr val="FFC000"/>
                </a:solidFill>
              </a:rPr>
              <a:t>최영철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교육 진행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1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소개</a:t>
            </a:r>
            <a:r>
              <a:rPr sz="2000">
                <a:solidFill>
                  <a:srgbClr val="FFFFFF"/>
                </a:solidFill>
              </a:rPr>
              <a:t>, </a:t>
            </a:r>
            <a:r>
              <a:rPr sz="2000">
                <a:solidFill>
                  <a:srgbClr val="FFFFFF"/>
                </a:solidFill>
              </a:rPr>
              <a:t>사용법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</a:t>
            </a:r>
            <a:r>
              <a:rPr sz="2000">
                <a:solidFill>
                  <a:srgbClr val="FFFFFF"/>
                </a:solidFill>
              </a:rPr>
              <a:t>directive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2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MVC </a:t>
            </a:r>
            <a:r>
              <a:rPr sz="2000">
                <a:solidFill>
                  <a:srgbClr val="FFFFFF"/>
                </a:solidFill>
              </a:rPr>
              <a:t>패턴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Scope</a:t>
            </a:r>
            <a:r>
              <a:rPr sz="2000">
                <a:solidFill>
                  <a:srgbClr val="FFFFFF"/>
                </a:solidFill>
              </a:rPr>
              <a:t>의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>
                <a:solidFill>
                  <a:srgbClr val="FFFFFF"/>
                </a:solidFill>
              </a:rPr>
              <a:t>이해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3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기본 </a:t>
            </a:r>
            <a:r>
              <a:rPr sz="2000">
                <a:solidFill>
                  <a:srgbClr val="FFFFFF"/>
                </a:solidFill>
              </a:rPr>
              <a:t>services</a:t>
            </a:r>
            <a:endParaRPr sz="20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Custom services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4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Custom directive</a:t>
            </a:r>
            <a:endParaRPr sz="2000">
              <a:solidFill>
                <a:srgbClr val="FFFFFF"/>
              </a:solidFill>
            </a:endParaRPr>
          </a:p>
          <a:p>
            <a:pPr lvl="0" marL="514350" indent="-445769">
              <a:lnSpc>
                <a:spcPct val="8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</a:rPr>
              <a:t>5</a:t>
            </a:r>
            <a:r>
              <a:rPr sz="2300">
                <a:solidFill>
                  <a:srgbClr val="FFFFFF"/>
                </a:solidFill>
              </a:rPr>
              <a:t>차</a:t>
            </a:r>
            <a:endParaRPr sz="2300">
              <a:solidFill>
                <a:srgbClr val="FFFFFF"/>
              </a:solidFill>
            </a:endParaRPr>
          </a:p>
          <a:p>
            <a:pPr lvl="1" marL="912113" indent="-514350">
              <a:lnSpc>
                <a:spcPct val="80000"/>
              </a:lnSpc>
              <a:spcBef>
                <a:spcPts val="400"/>
              </a:spcBef>
              <a:buClr>
                <a:srgbClr val="EA157A"/>
              </a:buClr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실전</a:t>
            </a:r>
            <a:r>
              <a:rPr sz="2000">
                <a:solidFill>
                  <a:srgbClr val="FFFFFF"/>
                </a:solidFill>
              </a:rPr>
              <a:t>/</a:t>
            </a:r>
            <a:r>
              <a:rPr sz="2000">
                <a:solidFill>
                  <a:srgbClr val="FFFFFF"/>
                </a:solidFill>
              </a:rPr>
              <a:t>심화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목차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914400" y="1783559"/>
            <a:ext cx="7772400" cy="4572001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directive 란?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directive 작성하기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directive 정의 속성 상세와 예제</a:t>
            </a:r>
            <a:endParaRPr sz="300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실습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xfrm>
            <a:off x="914400" y="512063"/>
            <a:ext cx="7772400" cy="914401"/>
          </a:xfrm>
          <a:prstGeom prst="rect">
            <a:avLst/>
          </a:prstGeom>
        </p:spPr>
        <p:txBody>
          <a:bodyPr lIns="0" tIns="0" rIns="0" bIns="0">
            <a:normAutofit fontScale="100000" lnSpcReduction="0"/>
          </a:bodyPr>
          <a:lstStyle/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directive란?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914400" y="1790237"/>
            <a:ext cx="7772400" cy="4572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DOM을 확장하는 방법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HTML에 새로운 DOM을 가르치는 방법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20E500"/>
                </a:solidFill>
              </a:rPr>
              <a:t>소규모의 View를 모듈화 하는 방법</a:t>
            </a:r>
            <a:endParaRPr b="1" sz="3000">
              <a:solidFill>
                <a:srgbClr val="20E5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b="1" sz="3000">
              <a:solidFill>
                <a:srgbClr val="20E500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ng-app, ng-click 등도 모두 지시자(directive)이다.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directive란?</a:t>
            </a:r>
          </a:p>
        </p:txBody>
      </p:sp>
      <p:sp>
        <p:nvSpPr>
          <p:cNvPr id="126" name="Shape 12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27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7622" y="4019292"/>
            <a:ext cx="3187701" cy="342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0118" y="1574222"/>
            <a:ext cx="6527801" cy="171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08550" y="4018394"/>
            <a:ext cx="4175991" cy="79965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4174894" y="4194152"/>
            <a:ext cx="591128" cy="448143"/>
          </a:xfrm>
          <a:prstGeom prst="rightArrow">
            <a:avLst>
              <a:gd name="adj1" fmla="val 41818"/>
              <a:gd name="adj2" fmla="val 52762"/>
            </a:avLst>
          </a:prstGeom>
          <a:gradFill>
            <a:gsLst>
              <a:gs pos="0">
                <a:srgbClr val="DDEEFA"/>
              </a:gs>
              <a:gs pos="40000">
                <a:srgbClr val="A9D9F5"/>
              </a:gs>
              <a:gs pos="50000">
                <a:srgbClr val="A0D6F5"/>
              </a:gs>
              <a:gs pos="64999">
                <a:srgbClr val="A9D9F5"/>
              </a:gs>
              <a:gs pos="100000">
                <a:srgbClr val="E4F2FB"/>
              </a:gs>
            </a:gsLst>
            <a:lin ang="5400000"/>
          </a:gradFill>
          <a:ln w="12000">
            <a:solidFill>
              <a:srgbClr val="00ADDC"/>
            </a:solidFill>
          </a:ln>
        </p:spPr>
        <p:txBody>
          <a:bodyPr lIns="45719" rIns="45719" anchor="ctr"/>
          <a:lstStyle/>
          <a:p>
            <a:pPr lvl="0"/>
          </a:p>
        </p:txBody>
      </p:sp>
      <p:sp>
        <p:nvSpPr>
          <p:cNvPr id="131" name="Shape 131"/>
          <p:cNvSpPr/>
          <p:nvPr/>
        </p:nvSpPr>
        <p:spPr>
          <a:xfrm>
            <a:off x="676557" y="1234093"/>
            <a:ext cx="1616165" cy="359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작성(camelCase)</a:t>
            </a:r>
          </a:p>
        </p:txBody>
      </p:sp>
      <p:sp>
        <p:nvSpPr>
          <p:cNvPr id="132" name="Shape 132"/>
          <p:cNvSpPr/>
          <p:nvPr/>
        </p:nvSpPr>
        <p:spPr>
          <a:xfrm>
            <a:off x="676557" y="3626311"/>
            <a:ext cx="1602101" cy="35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사용(snake-case)</a:t>
            </a:r>
          </a:p>
        </p:txBody>
      </p:sp>
      <p:sp>
        <p:nvSpPr>
          <p:cNvPr id="133" name="Shape 133"/>
          <p:cNvSpPr/>
          <p:nvPr/>
        </p:nvSpPr>
        <p:spPr>
          <a:xfrm>
            <a:off x="4752103" y="3626311"/>
            <a:ext cx="49961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결과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directive 작성하기</a:t>
            </a:r>
          </a:p>
        </p:txBody>
      </p:sp>
      <p:sp>
        <p:nvSpPr>
          <p:cNvPr id="136" name="Shape 1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37" name="Shape 13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38" name="스크린샷 2015-04-15 오전 10.40.0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7613" y="1594093"/>
            <a:ext cx="7585757" cy="4735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directive 간단 예제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on-enter 예제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2" invalidUrl="" action="" tgtFrame="" tooltip="" history="1" highlightClick="0" endSnd="0"/>
              </a:rPr>
              <a:t>https://github.com/veldise/angular-practice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ng-click이 마우스 클릭에 따라 expression을 실행하는 것처럼</a:t>
            </a: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enter 키 입력에 따라 expression을 실행하는 디렉티브</a:t>
            </a:r>
          </a:p>
        </p:txBody>
      </p:sp>
      <p:sp>
        <p:nvSpPr>
          <p:cNvPr id="142" name="Shape 14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directive 정의 속성</a:t>
            </a:r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graphicFrame>
        <p:nvGraphicFramePr>
          <p:cNvPr id="147" name="Table 147"/>
          <p:cNvGraphicFramePr/>
          <p:nvPr/>
        </p:nvGraphicFramePr>
        <p:xfrm>
          <a:off x="847436" y="1552286"/>
          <a:ext cx="7914215" cy="39866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417781"/>
                <a:gridCol w="6488546"/>
              </a:tblGrid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restrict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HTML에서 디렉티브를 사용하기 위한 DOM 엘리먼트의 속성을 설정.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template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template 내용을 In-Line value로 설정.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templateUrl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template 내용을 별도의 HTML 파일로 관리. (선언한 url에 해당하는 HTML을 로드)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replace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디렉티브를 사용한 HTML의 태그에 template 내용을 추가할지 교체할지 설정.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priority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디렉티브 간의 compile()와 link()의 호출 우선 순위를 지정.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transclude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ng-transclude를 이용하여 template에서 디렉티브 내의 원본 내용을 포함시킬지 설정.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scope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디렉티브의 scope를 설정.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controller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디렉티브의 뷰(View)를 제어하는 컨트롤러를 정의.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require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link()에 다른 디렉티브의 컨트롤러를 전달할 때 선언.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compile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$compile()로 해석되기 전의 template을 변환할 때 선언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360113"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link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 sz="1400"/>
                        <a:t>해당 디렉티브 DOM element 혹은 scope의 event listener를 등록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restrict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 선언 종류를 설정하는 옵션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동시에 두 가지 이상을 설정하는 것도 가능</a:t>
            </a:r>
            <a:endParaRPr sz="3000">
              <a:solidFill>
                <a:srgbClr val="FFFFFF"/>
              </a:solidFill>
            </a:endParaRPr>
          </a:p>
          <a:p>
            <a:pPr lvl="1" marL="797813" indent="-342899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ex) </a:t>
            </a:r>
            <a:r>
              <a:rPr sz="24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restrict: ‘EA’</a:t>
            </a:r>
          </a:p>
        </p:txBody>
      </p:sp>
      <p:sp>
        <p:nvSpPr>
          <p:cNvPr id="151" name="Shape 15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graphicFrame>
        <p:nvGraphicFramePr>
          <p:cNvPr id="152" name="Table 152"/>
          <p:cNvGraphicFramePr/>
          <p:nvPr/>
        </p:nvGraphicFramePr>
        <p:xfrm>
          <a:off x="1494811" y="2551795"/>
          <a:ext cx="6171299" cy="224097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600688"/>
                <a:gridCol w="1307270"/>
                <a:gridCol w="4246418"/>
              </a:tblGrid>
              <a:tr h="553893">
                <a:tc>
                  <a:txBody>
                    <a:bodyPr/>
                    <a:lstStyle/>
                    <a:p>
                      <a:pPr lvl="0" algn="ctr">
                        <a:defRPr b="0" i="0" sz="1800"/>
                      </a:pPr>
                      <a:r>
                        <a:rPr b="1" i="1"/>
                        <a:t>E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Element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&lt;my-directive&gt;&lt;/my-directive&gt;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  <a:tr h="553893">
                <a:tc>
                  <a:txBody>
                    <a:bodyPr/>
                    <a:lstStyle/>
                    <a:p>
                      <a:pPr lvl="0" algn="ctr">
                        <a:defRPr b="0" i="0" sz="1800"/>
                      </a:pPr>
                      <a:r>
                        <a:rPr b="1" i="1"/>
                        <a:t>A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Attribute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&lt;div my-directive="exp"&gt; &lt;/div&gt;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  <a:tr h="553893">
                <a:tc>
                  <a:txBody>
                    <a:bodyPr/>
                    <a:lstStyle/>
                    <a:p>
                      <a:pPr lvl="0" algn="ctr">
                        <a:defRPr b="0" i="0" sz="1800"/>
                      </a:pPr>
                      <a:r>
                        <a:rPr b="1" i="1"/>
                        <a:t>C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Class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&lt;div class="my-directive: exp;"&gt;&lt;/div&gt;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  <a:tr h="553893">
                <a:tc>
                  <a:txBody>
                    <a:bodyPr/>
                    <a:lstStyle/>
                    <a:p>
                      <a:pPr lvl="0" algn="ctr">
                        <a:defRPr b="0" i="0" sz="1800"/>
                      </a:pPr>
                      <a:r>
                        <a:rPr b="1" i="1"/>
                        <a:t>M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Comment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>
                        <a:defRPr b="0" i="0" sz="1800"/>
                      </a:pPr>
                      <a:r>
                        <a:rPr b="1" i="1"/>
                        <a:t>&lt;!-- directive: my-directive exp --&gt;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template, templateUrl</a:t>
            </a:r>
          </a:p>
        </p:txBody>
      </p:sp>
      <p:sp>
        <p:nvSpPr>
          <p:cNvPr id="155" name="Shape 1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디렉티브를 사용한 부분에 추가 혹은 교체할 DOM을 지정하는 옵션</a:t>
            </a:r>
            <a:endParaRPr sz="30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template: HTML 형식에 맞춰 String 값 지정</a:t>
            </a: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templateUrl: url을 지정하여 서버로부터 HTML을 로드</a:t>
            </a:r>
          </a:p>
        </p:txBody>
      </p:sp>
      <p:sp>
        <p:nvSpPr>
          <p:cNvPr id="156" name="Shape 15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57" name="pasted-image.png"/>
          <p:cNvPicPr/>
          <p:nvPr/>
        </p:nvPicPr>
        <p:blipFill>
          <a:blip r:embed="rId2">
            <a:extLst/>
          </a:blip>
          <a:srcRect l="3288" t="0" r="0" b="0"/>
          <a:stretch>
            <a:fillRect/>
          </a:stretch>
        </p:blipFill>
        <p:spPr>
          <a:xfrm>
            <a:off x="1553633" y="3339705"/>
            <a:ext cx="5477934" cy="54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2165" y="4793855"/>
            <a:ext cx="5562601" cy="50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replace</a:t>
            </a:r>
            <a:endParaRPr spc="-100" sz="4000">
              <a:solidFill>
                <a:srgbClr val="D6ECFF"/>
              </a:solidFill>
            </a:endParaRPr>
          </a:p>
        </p:txBody>
      </p:sp>
      <p:sp>
        <p:nvSpPr>
          <p:cNvPr id="161" name="Shape 1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디렉티브를 사용한 HTML의 태그를 template 으로 교체하는 옵션 (default: false)</a:t>
            </a:r>
            <a:endParaRPr sz="30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replase : false</a:t>
            </a: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replase : true</a:t>
            </a:r>
          </a:p>
        </p:txBody>
      </p:sp>
      <p:sp>
        <p:nvSpPr>
          <p:cNvPr id="162" name="Shape 16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pic>
        <p:nvPicPr>
          <p:cNvPr id="163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7716" y="5138065"/>
            <a:ext cx="4076701" cy="35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5600" y="3313246"/>
            <a:ext cx="2844800" cy="1117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priority</a:t>
            </a:r>
          </a:p>
        </p:txBody>
      </p:sp>
      <p:sp>
        <p:nvSpPr>
          <p:cNvPr id="167" name="Shape 167"/>
          <p:cNvSpPr/>
          <p:nvPr>
            <p:ph type="body" idx="1"/>
          </p:nvPr>
        </p:nvSpPr>
        <p:spPr>
          <a:xfrm>
            <a:off x="914400" y="1792026"/>
            <a:ext cx="7772400" cy="507444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 간의 compile()와 link()의 호출 우선 순위를 지정하는 옵션 (default: 0)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두 개 이상의 디렉티브를 작성하고 해당 디렉티브간의 우선순위를 지정하고자 할 때 사용한다.</a:t>
            </a:r>
          </a:p>
        </p:txBody>
      </p:sp>
      <p:sp>
        <p:nvSpPr>
          <p:cNvPr id="168" name="Shape 16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transclude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 내의 원본 내용을 template 안에 추가할 때 사용하는 옵션.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보통 ng-transclude와 함께 사용한다.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2" invalidUrl="" action="" tgtFrame="" tooltip="" history="1" highlightClick="0" endSnd="0"/>
              </a:rPr>
              <a:t>https://docs.angularjs.org/api/ng/directive/ngTransclude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scope</a:t>
            </a:r>
          </a:p>
        </p:txBody>
      </p:sp>
      <p:sp>
        <p:nvSpPr>
          <p:cNvPr id="175" name="Shape 1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디렉티브의 scope를 설정하는 옵션.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 marL="411479" indent="-34289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부모 scope의 오염을 방지하기 위해서</a:t>
            </a:r>
            <a:br>
              <a:rPr sz="2400">
                <a:solidFill>
                  <a:srgbClr val="FFFFFF"/>
                </a:solidFill>
              </a:rPr>
            </a:br>
            <a:r>
              <a:rPr sz="2400">
                <a:solidFill>
                  <a:srgbClr val="FFFFFF"/>
                </a:solidFill>
              </a:rPr>
              <a:t>컴포넌트를 만들때에는 isolated scope로 설정하는 것이 좋다.</a:t>
            </a:r>
          </a:p>
        </p:txBody>
      </p:sp>
      <p:sp>
        <p:nvSpPr>
          <p:cNvPr id="176" name="Shape 17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graphicFrame>
        <p:nvGraphicFramePr>
          <p:cNvPr id="177" name="Table 177"/>
          <p:cNvGraphicFramePr/>
          <p:nvPr/>
        </p:nvGraphicFramePr>
        <p:xfrm>
          <a:off x="1494811" y="2551795"/>
          <a:ext cx="6442233" cy="224097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33064"/>
                <a:gridCol w="5387698"/>
              </a:tblGrid>
              <a:tr h="738524">
                <a:tc>
                  <a:txBody>
                    <a:bodyPr/>
                    <a:lstStyle/>
                    <a:p>
                      <a:pPr lvl="0" algn="ctr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 false 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디렉티브를 사용할 때 scope를 생성하지 않는다.
link 함수 등에서 연결되는 scope는 부모의 scope가 된다.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  <a:tr h="738524">
                <a:tc>
                  <a:txBody>
                    <a:bodyPr/>
                    <a:lstStyle/>
                    <a:p>
                      <a:pPr lvl="0" algn="ctr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 true 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디렉티브를 사용할 때 scope를 생성한다.
scope는 부모의 scope를 상속받아 새로 만들어진다.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  <a:tr h="738524">
                <a:tc>
                  <a:txBody>
                    <a:bodyPr/>
                    <a:lstStyle/>
                    <a:p>
                      <a:pPr lvl="0" algn="ctr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 {} (Object)</a:t>
                      </a:r>
                    </a:p>
                  </a:txBody>
                  <a:tcPr marL="63500" marR="63500" marT="63500" marB="63500" anchor="ctr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isolated scope(고립 스코프)를 생성한다.
부모 scope를 상속받지 않으나, attribute로 지정으로 특정 변수를 연결할 수 있다.</a:t>
                      </a:r>
                    </a:p>
                  </a:txBody>
                  <a:tcPr marL="63500" marR="63500" marT="63500" marB="635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controller</a:t>
            </a:r>
          </a:p>
        </p:txBody>
      </p:sp>
      <p:sp>
        <p:nvSpPr>
          <p:cNvPr id="180" name="Shape 180"/>
          <p:cNvSpPr/>
          <p:nvPr>
            <p:ph type="body" idx="1"/>
          </p:nvPr>
        </p:nvSpPr>
        <p:spPr>
          <a:xfrm>
            <a:off x="914400" y="1792026"/>
            <a:ext cx="7772400" cy="507444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디렉티브의 뷰(View)를 제어하는 컨트롤러를 정의할 때 사용하는 옵션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controller로 선언하는 컨트롤러와 동일 (함수)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기존의 등록된 컨트롤러를 지정할 수도 있고,</a:t>
            </a:r>
            <a:br>
              <a:rPr sz="3000">
                <a:solidFill>
                  <a:srgbClr val="FFFFFF"/>
                </a:solidFill>
              </a:rPr>
            </a:br>
            <a:r>
              <a:rPr sz="3000">
                <a:solidFill>
                  <a:srgbClr val="FFFFFF"/>
                </a:solidFill>
              </a:rPr>
              <a:t>새로 선언하여 지정할 수 도 있다.</a:t>
            </a:r>
          </a:p>
        </p:txBody>
      </p:sp>
      <p:sp>
        <p:nvSpPr>
          <p:cNvPr id="181" name="Shape 18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require</a:t>
            </a:r>
          </a:p>
        </p:txBody>
      </p:sp>
      <p:sp>
        <p:nvSpPr>
          <p:cNvPr id="184" name="Shape 1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link()에 다른 디렉티브의 컨트롤러를 전달할 때 선언.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주로 종속 관계(table - tbody 등)를 가지는 디렉티브를 작성할 때 유용하다. </a:t>
            </a:r>
            <a:endParaRPr sz="3000">
              <a:solidFill>
                <a:srgbClr val="FFFFFF"/>
              </a:solidFill>
            </a:endParaRPr>
          </a:p>
          <a:p>
            <a:pPr lvl="1" marL="797813" indent="-342899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하위 디렉티브의 동작을 상위 디렉티브에 전달할 때</a:t>
            </a:r>
          </a:p>
        </p:txBody>
      </p:sp>
      <p:sp>
        <p:nvSpPr>
          <p:cNvPr id="185" name="Shape 18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compile</a:t>
            </a:r>
          </a:p>
        </p:txBody>
      </p:sp>
      <p:sp>
        <p:nvSpPr>
          <p:cNvPr id="188" name="Shape 18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디렉티브의 원본 DOM을</a:t>
            </a:r>
            <a:br>
              <a:rPr sz="3000">
                <a:solidFill>
                  <a:srgbClr val="FFFFFF"/>
                </a:solidFill>
              </a:rPr>
            </a:br>
            <a:r>
              <a:rPr sz="3000">
                <a:solidFill>
                  <a:srgbClr val="FFFFFF"/>
                </a:solidFill>
              </a:rPr>
              <a:t>수정하고자 할 때 사용하는 옵션</a:t>
            </a:r>
            <a:endParaRPr sz="3000">
              <a:solidFill>
                <a:srgbClr val="FFFFFF"/>
              </a:solidFill>
            </a:endParaRPr>
          </a:p>
          <a:p>
            <a:pPr lvl="1" marL="729233" indent="-274319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이 옵션을 사용하면 지정한 함수 내에서</a:t>
            </a:r>
            <a:br>
              <a:rPr sz="2400">
                <a:solidFill>
                  <a:srgbClr val="FFFFFF"/>
                </a:solidFill>
              </a:rPr>
            </a:br>
            <a:r>
              <a:rPr sz="2400">
                <a:solidFill>
                  <a:srgbClr val="FFFFFF"/>
                </a:solidFill>
              </a:rPr>
              <a:t>link 함수를 반환해야 한다.</a:t>
            </a:r>
            <a:endParaRPr sz="2400">
              <a:solidFill>
                <a:srgbClr val="FFFFFF"/>
              </a:solidFill>
            </a:endParaRPr>
          </a:p>
          <a:p>
            <a:pPr lvl="1" marL="729233" indent="-274319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지정한 함수에 다음과 같은 인자가 전달된다.</a:t>
            </a:r>
            <a:br>
              <a:rPr sz="2400">
                <a:solidFill>
                  <a:srgbClr val="FFFFFF"/>
                </a:solidFill>
              </a:rPr>
            </a:br>
          </a:p>
        </p:txBody>
      </p:sp>
      <p:sp>
        <p:nvSpPr>
          <p:cNvPr id="189" name="Shape 18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sp>
        <p:nvSpPr>
          <p:cNvPr id="190" name="Shape 190"/>
          <p:cNvSpPr/>
          <p:nvPr/>
        </p:nvSpPr>
        <p:spPr>
          <a:xfrm>
            <a:off x="7391400" y="689603"/>
            <a:ext cx="1336809" cy="443430"/>
          </a:xfrm>
          <a:prstGeom prst="rect">
            <a:avLst/>
          </a:prstGeom>
          <a:solidFill>
            <a:srgbClr val="FFFFFF"/>
          </a:solidFill>
          <a:ln w="19050">
            <a:solidFill>
              <a:srgbClr val="7FD13B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 lvl="0">
              <a:defRPr sz="1800"/>
            </a:pPr>
            <a:r>
              <a:rPr sz="1400"/>
              <a:t>HTML parse</a:t>
            </a:r>
          </a:p>
        </p:txBody>
      </p:sp>
      <p:sp>
        <p:nvSpPr>
          <p:cNvPr id="191" name="Shape 191"/>
          <p:cNvSpPr/>
          <p:nvPr/>
        </p:nvSpPr>
        <p:spPr>
          <a:xfrm>
            <a:off x="7391400" y="1377517"/>
            <a:ext cx="1336809" cy="443430"/>
          </a:xfrm>
          <a:prstGeom prst="rect">
            <a:avLst/>
          </a:prstGeom>
          <a:solidFill>
            <a:srgbClr val="FFFFFF"/>
          </a:solidFill>
          <a:ln w="19050">
            <a:solidFill>
              <a:srgbClr val="7FD13B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 lvl="0">
              <a:defRPr sz="1800"/>
            </a:pPr>
            <a:r>
              <a:rPr sz="1400"/>
              <a:t>$compile</a:t>
            </a:r>
          </a:p>
        </p:txBody>
      </p:sp>
      <p:sp>
        <p:nvSpPr>
          <p:cNvPr id="192" name="Shape 192"/>
          <p:cNvSpPr/>
          <p:nvPr/>
        </p:nvSpPr>
        <p:spPr>
          <a:xfrm>
            <a:off x="7391400" y="2065431"/>
            <a:ext cx="1336809" cy="443430"/>
          </a:xfrm>
          <a:prstGeom prst="rect">
            <a:avLst/>
          </a:prstGeom>
          <a:solidFill>
            <a:srgbClr val="FFFFFF"/>
          </a:solidFill>
          <a:ln w="19050">
            <a:solidFill>
              <a:srgbClr val="7FD13B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 lvl="0">
              <a:defRPr sz="1800"/>
            </a:pPr>
            <a:r>
              <a:rPr sz="1400"/>
              <a:t>link</a:t>
            </a:r>
          </a:p>
        </p:txBody>
      </p:sp>
      <p:sp>
        <p:nvSpPr>
          <p:cNvPr id="193" name="Shape 193"/>
          <p:cNvSpPr/>
          <p:nvPr/>
        </p:nvSpPr>
        <p:spPr>
          <a:xfrm>
            <a:off x="7391400" y="2753345"/>
            <a:ext cx="1336809" cy="443430"/>
          </a:xfrm>
          <a:prstGeom prst="rect">
            <a:avLst/>
          </a:prstGeom>
          <a:solidFill>
            <a:srgbClr val="FFFFFF"/>
          </a:solidFill>
          <a:ln w="19050">
            <a:solidFill>
              <a:srgbClr val="7FD13B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 lvl="0">
              <a:defRPr sz="1800"/>
            </a:pPr>
            <a:r>
              <a:rPr sz="1400"/>
              <a:t>(run)</a:t>
            </a:r>
          </a:p>
        </p:txBody>
      </p:sp>
      <p:sp>
        <p:nvSpPr>
          <p:cNvPr id="194" name="Shape 194"/>
          <p:cNvSpPr/>
          <p:nvPr/>
        </p:nvSpPr>
        <p:spPr>
          <a:xfrm rot="5400000">
            <a:off x="7969273" y="1192036"/>
            <a:ext cx="207422" cy="143934"/>
          </a:xfrm>
          <a:prstGeom prst="rightArrow">
            <a:avLst>
              <a:gd name="adj1" fmla="val 32000"/>
              <a:gd name="adj2" fmla="val 92230"/>
            </a:avLst>
          </a:prstGeom>
          <a:gradFill>
            <a:gsLst>
              <a:gs pos="0">
                <a:srgbClr val="DDEEFA"/>
              </a:gs>
              <a:gs pos="40000">
                <a:srgbClr val="A9D9F5"/>
              </a:gs>
              <a:gs pos="50000">
                <a:srgbClr val="A0D6F5"/>
              </a:gs>
              <a:gs pos="64999">
                <a:srgbClr val="A9D9F5"/>
              </a:gs>
              <a:gs pos="100000">
                <a:srgbClr val="E4F2FB"/>
              </a:gs>
            </a:gsLst>
            <a:lin ang="5400000"/>
          </a:gradFill>
          <a:ln w="12000">
            <a:solidFill>
              <a:srgbClr val="00ADDC"/>
            </a:solidFill>
          </a:ln>
        </p:spPr>
        <p:txBody>
          <a:bodyPr lIns="45719" rIns="45719" anchor="ctr"/>
          <a:lstStyle/>
          <a:p>
            <a:pPr lvl="0"/>
          </a:p>
        </p:txBody>
      </p:sp>
      <p:sp>
        <p:nvSpPr>
          <p:cNvPr id="195" name="Shape 195"/>
          <p:cNvSpPr/>
          <p:nvPr/>
        </p:nvSpPr>
        <p:spPr>
          <a:xfrm rot="5400000">
            <a:off x="7956093" y="1872792"/>
            <a:ext cx="207422" cy="143934"/>
          </a:xfrm>
          <a:prstGeom prst="rightArrow">
            <a:avLst>
              <a:gd name="adj1" fmla="val 32000"/>
              <a:gd name="adj2" fmla="val 92230"/>
            </a:avLst>
          </a:prstGeom>
          <a:gradFill>
            <a:gsLst>
              <a:gs pos="0">
                <a:srgbClr val="DDEEFA"/>
              </a:gs>
              <a:gs pos="40000">
                <a:srgbClr val="A9D9F5"/>
              </a:gs>
              <a:gs pos="50000">
                <a:srgbClr val="A0D6F5"/>
              </a:gs>
              <a:gs pos="64999">
                <a:srgbClr val="A9D9F5"/>
              </a:gs>
              <a:gs pos="100000">
                <a:srgbClr val="E4F2FB"/>
              </a:gs>
            </a:gsLst>
            <a:lin ang="5400000"/>
          </a:gradFill>
          <a:ln w="12000">
            <a:solidFill>
              <a:srgbClr val="00ADDC"/>
            </a:solidFill>
          </a:ln>
        </p:spPr>
        <p:txBody>
          <a:bodyPr lIns="45719" rIns="45719" anchor="ctr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6" name="Shape 196"/>
          <p:cNvSpPr/>
          <p:nvPr/>
        </p:nvSpPr>
        <p:spPr>
          <a:xfrm rot="5400000">
            <a:off x="7956093" y="2556129"/>
            <a:ext cx="207422" cy="143934"/>
          </a:xfrm>
          <a:prstGeom prst="rightArrow">
            <a:avLst>
              <a:gd name="adj1" fmla="val 32000"/>
              <a:gd name="adj2" fmla="val 92230"/>
            </a:avLst>
          </a:prstGeom>
          <a:gradFill>
            <a:gsLst>
              <a:gs pos="0">
                <a:srgbClr val="DDEEFA"/>
              </a:gs>
              <a:gs pos="40000">
                <a:srgbClr val="A9D9F5"/>
              </a:gs>
              <a:gs pos="50000">
                <a:srgbClr val="A0D6F5"/>
              </a:gs>
              <a:gs pos="64999">
                <a:srgbClr val="A9D9F5"/>
              </a:gs>
              <a:gs pos="100000">
                <a:srgbClr val="E4F2FB"/>
              </a:gs>
            </a:gsLst>
            <a:lin ang="5400000"/>
          </a:gradFill>
          <a:ln w="12000">
            <a:solidFill>
              <a:srgbClr val="00ADDC"/>
            </a:solidFill>
          </a:ln>
        </p:spPr>
        <p:txBody>
          <a:bodyPr lIns="45719" rIns="45719" anchor="ctr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7" name="Shape 197"/>
          <p:cNvSpPr/>
          <p:nvPr/>
        </p:nvSpPr>
        <p:spPr>
          <a:xfrm>
            <a:off x="5779425" y="1039879"/>
            <a:ext cx="1298709" cy="430792"/>
          </a:xfrm>
          <a:prstGeom prst="rect">
            <a:avLst/>
          </a:prstGeom>
          <a:solidFill>
            <a:srgbClr val="FEB80A"/>
          </a:solidFill>
          <a:ln w="381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lvl="0">
              <a:defRPr b="0"/>
            </a:pPr>
            <a:r>
              <a:rPr b="1"/>
              <a:t>compile</a:t>
            </a:r>
          </a:p>
        </p:txBody>
      </p:sp>
      <p:sp>
        <p:nvSpPr>
          <p:cNvPr id="198" name="Shape 198"/>
          <p:cNvSpPr/>
          <p:nvPr/>
        </p:nvSpPr>
        <p:spPr>
          <a:xfrm>
            <a:off x="7164922" y="1183308"/>
            <a:ext cx="766222" cy="143934"/>
          </a:xfrm>
          <a:prstGeom prst="rightArrow">
            <a:avLst>
              <a:gd name="adj1" fmla="val 32000"/>
              <a:gd name="adj2" fmla="val 92230"/>
            </a:avLst>
          </a:prstGeom>
          <a:gradFill>
            <a:gsLst>
              <a:gs pos="0">
                <a:srgbClr val="DDEEFA"/>
              </a:gs>
              <a:gs pos="40000">
                <a:srgbClr val="A9D9F5"/>
              </a:gs>
              <a:gs pos="50000">
                <a:srgbClr val="A0D6F5"/>
              </a:gs>
              <a:gs pos="64999">
                <a:srgbClr val="A9D9F5"/>
              </a:gs>
              <a:gs pos="100000">
                <a:srgbClr val="E4F2FB"/>
              </a:gs>
            </a:gsLst>
            <a:lin ang="5400000"/>
          </a:gradFill>
          <a:ln w="12000">
            <a:solidFill>
              <a:srgbClr val="00ADDC"/>
            </a:solidFill>
          </a:ln>
        </p:spPr>
        <p:txBody>
          <a:bodyPr lIns="45719" rIns="45719" anchor="ctr"/>
          <a:lstStyle/>
          <a:p>
            <a:pPr lvl="0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99" name="Table 199"/>
          <p:cNvGraphicFramePr/>
          <p:nvPr/>
        </p:nvGraphicFramePr>
        <p:xfrm>
          <a:off x="1834314" y="4198322"/>
          <a:ext cx="5488072" cy="15933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880956"/>
                <a:gridCol w="4594415"/>
              </a:tblGrid>
              <a:tr h="526882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tElement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template를 angular.element로 감싼 객체
$complie이 수행되기 전 상태이다.   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526882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tAttrs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디렉티브에 지정한 attribute 값들을 String으로 담고있는 객체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526882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transclude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transclude: true로 지정하였을 때 전달되는 transclude linking 함수
(scope, cloneLinkingFn) 두 개의 인자를 전달받는다.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link</a:t>
            </a:r>
          </a:p>
        </p:txBody>
      </p:sp>
      <p:sp>
        <p:nvSpPr>
          <p:cNvPr id="202" name="Shape 2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 DOM 업데이트를 위하여 DOM 혹은 scope의 event listener를 등록할 때 사용하는 옵션 </a:t>
            </a:r>
            <a:endParaRPr sz="30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$compile 이후에 수행되며 대부분 로직이 놓인다. </a:t>
            </a:r>
            <a:endParaRPr sz="2400">
              <a:solidFill>
                <a:srgbClr val="FFFFFF"/>
              </a:solidFill>
            </a:endParaRPr>
          </a:p>
          <a:p>
            <a:pPr lvl="1" marL="797813" indent="-342900">
              <a:buSzPct val="95000"/>
              <a:buChar char="▪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지정한 함수에 다음과 같은 인자가 전달된다.</a:t>
            </a:r>
          </a:p>
        </p:txBody>
      </p:sp>
      <p:sp>
        <p:nvSpPr>
          <p:cNvPr id="203" name="Shape 20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  <p:graphicFrame>
        <p:nvGraphicFramePr>
          <p:cNvPr id="204" name="Table 204"/>
          <p:cNvGraphicFramePr/>
          <p:nvPr/>
        </p:nvGraphicFramePr>
        <p:xfrm>
          <a:off x="1834314" y="3915940"/>
          <a:ext cx="5488072" cy="180541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880956"/>
                <a:gridCol w="4594415"/>
              </a:tblGrid>
              <a:tr h="448177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scope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scope 옵션에 따른 scope instance.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448177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iElement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template를 angular.element로 감싼 객체
$complie이 수행된 후 상태이다.   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448177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iAttrs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디렉티브에 지정한 attribute 값들을 String으로 담고있는 객체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  <a:tr h="448177"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controller</a:t>
                      </a:r>
                    </a:p>
                  </a:txBody>
                  <a:tcPr marL="63500" marR="63500" marT="63500" marB="63500" anchor="t" anchorCtr="0" horzOverflow="overflow"/>
                </a:tc>
                <a:tc>
                  <a:txBody>
                    <a:bodyPr/>
                    <a:lstStyle/>
                    <a:p>
                      <a:pPr lvl="0" defTabSz="457200">
                        <a:defRPr b="0" i="0" sz="1800"/>
                      </a:pPr>
                      <a:r>
                        <a:rPr sz="1200">
                          <a:latin typeface="+mn-lt"/>
                          <a:ea typeface="+mn-ea"/>
                          <a:cs typeface="+mn-cs"/>
                          <a:sym typeface="Helvetica"/>
                        </a:rPr>
                        <a:t>controller 옵션으로 지정한 controller instance.</a:t>
                      </a:r>
                    </a:p>
                  </a:txBody>
                  <a:tcPr marL="63500" marR="63500" marT="63500" marB="6350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title"/>
          </p:nvPr>
        </p:nvSpPr>
        <p:spPr>
          <a:xfrm>
            <a:off x="914400" y="518741"/>
            <a:ext cx="7772400" cy="1271497"/>
          </a:xfrm>
          <a:prstGeom prst="rect">
            <a:avLst/>
          </a:prstGeom>
        </p:spPr>
        <p:txBody>
          <a:bodyPr/>
          <a:lstStyle/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실습:</a:t>
            </a:r>
            <a:r>
              <a:rPr spc="-75" sz="3000">
                <a:solidFill>
                  <a:srgbClr val="D6ECFF"/>
                </a:solidFill>
              </a:rPr>
              <a:t> 전화번호부 directive 만들기</a:t>
            </a:r>
          </a:p>
        </p:txBody>
      </p:sp>
      <p:sp>
        <p:nvSpPr>
          <p:cNvPr id="207" name="Shape 20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01052" indent="-401052">
              <a:buClrTx/>
              <a:buSzPct val="100000"/>
              <a:buFontTx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다음 기능을 가지는 directive를 작성</a:t>
            </a:r>
            <a:endParaRPr sz="3000">
              <a:solidFill>
                <a:srgbClr val="FFFFFF"/>
              </a:solidFill>
            </a:endParaRPr>
          </a:p>
          <a:p>
            <a:pPr lvl="1" marL="681789" indent="-300789">
              <a:buClrTx/>
              <a:buSzPct val="100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전화번호 출력</a:t>
            </a:r>
            <a:endParaRPr sz="2400">
              <a:solidFill>
                <a:srgbClr val="FFFFFF"/>
              </a:solidFill>
            </a:endParaRPr>
          </a:p>
          <a:p>
            <a:pPr lvl="1" marL="681789" indent="-300789">
              <a:buClrTx/>
              <a:buSzPct val="100000"/>
              <a:buFontTx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전화 걸기(alert)</a:t>
            </a:r>
            <a:endParaRPr sz="2400">
              <a:solidFill>
                <a:srgbClr val="FFFFFF"/>
              </a:solidFill>
            </a:endParaRPr>
          </a:p>
          <a:p>
            <a:pPr lvl="1" marL="681789" indent="-300789">
              <a:buClrTx/>
              <a:buSzPct val="100000"/>
              <a:buFontTx/>
              <a:buChar char="•"/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 marL="401052" indent="-401052">
              <a:buClrTx/>
              <a:buSzPct val="100000"/>
              <a:buFontTx/>
              <a:buAutoNum type="arabicPeriod" startAt="2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데이터를 $http.get으로 받기</a:t>
            </a:r>
            <a:endParaRPr sz="3000">
              <a:solidFill>
                <a:srgbClr val="FFFFFF"/>
              </a:solidFill>
            </a:endParaRPr>
          </a:p>
          <a:p>
            <a:pPr lvl="0" marL="401052" indent="-401052">
              <a:buClrTx/>
              <a:buSzPct val="100000"/>
              <a:buFontTx/>
              <a:buAutoNum type="arabicPeriod" startAt="2"/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FFFFFF"/>
              </a:solidFill>
            </a:endParaRPr>
          </a:p>
          <a:p>
            <a:pPr lvl="0" marL="401052" indent="-401052">
              <a:buClrTx/>
              <a:buSzPct val="100000"/>
              <a:buFontTx/>
              <a:buAutoNum type="arabicPeriod" startAt="2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ng-repeat와 함께 directive에 데이터를 바인딩</a:t>
            </a:r>
          </a:p>
        </p:txBody>
      </p:sp>
      <p:sp>
        <p:nvSpPr>
          <p:cNvPr id="208" name="Shape 20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00" sz="4000">
                <a:solidFill>
                  <a:srgbClr val="D6ECFF"/>
                </a:solidFill>
              </a:rPr>
              <a:t>참고자료/사이트</a:t>
            </a:r>
          </a:p>
        </p:txBody>
      </p:sp>
      <p:sp>
        <p:nvSpPr>
          <p:cNvPr id="211" name="Shape 2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2" invalidUrl="" action="" tgtFrame="" tooltip="" history="1" highlightClick="0" endSnd="0"/>
              </a:rPr>
              <a:t>http://mobicon.tistory.com/271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3" invalidUrl="" action="" tgtFrame="" tooltip="" history="1" highlightClick="0" endSnd="0"/>
              </a:rPr>
              <a:t>http://www.nextree.co.kr/p4850/</a:t>
            </a:r>
            <a:endParaRPr sz="30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u="sng">
                <a:solidFill>
                  <a:srgbClr val="EB8803"/>
                </a:solidFill>
                <a:uFill>
                  <a:solidFill>
                    <a:srgbClr val="EB8803"/>
                  </a:solidFill>
                </a:uFill>
                <a:hlinkClick r:id="rId4" invalidUrl="" action="" tgtFrame="" tooltip="" history="1" highlightClick="0" endSnd="0"/>
              </a:rPr>
              <a:t>http://www.codinginsight.com/angularjs-directives/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212" name="Shape 21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D6ECFF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rgbClr val="7FD13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